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17.xml" ContentType="application/vnd.openxmlformats-officedocument.presentationml.slideLayout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8"/>
  </p:notesMasterIdLst>
  <p:sldIdLst>
    <p:sldId id="355" r:id="rId2"/>
    <p:sldId id="291" r:id="rId3"/>
    <p:sldId id="358" r:id="rId4"/>
    <p:sldId id="311" r:id="rId5"/>
    <p:sldId id="292" r:id="rId6"/>
    <p:sldId id="359" r:id="rId7"/>
    <p:sldId id="360" r:id="rId8"/>
    <p:sldId id="278" r:id="rId9"/>
    <p:sldId id="286" r:id="rId10"/>
    <p:sldId id="337" r:id="rId11"/>
    <p:sldId id="366" r:id="rId12"/>
    <p:sldId id="367" r:id="rId13"/>
    <p:sldId id="330" r:id="rId14"/>
    <p:sldId id="310" r:id="rId15"/>
    <p:sldId id="368" r:id="rId16"/>
    <p:sldId id="3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  <dgm:t>
        <a:bodyPr/>
        <a:lstStyle/>
        <a:p>
          <a:endParaRPr lang="en-US"/>
        </a:p>
      </dgm:t>
    </dgm:pt>
    <dgm:pt modelId="{367DAC4B-08E7-4BA7-A970-D0115453FB5A}" type="pres">
      <dgm:prSet presAssocID="{F4DCAFF9-3CD8-4192-92EC-2050EBC96D81}" presName="rect1" presStyleLbl="bgShp" presStyleIdx="0" presStyleCnt="1" custFlipHor="1" custScaleX="26163" custScaleY="31103" custLinFactX="-3581" custLinFactNeighborX="-100000" custLinFactNeighborY="-1127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38100">
          <a:noFill/>
        </a:ln>
        <a:effectLst/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5A383C-0F60-450E-87AD-FE25E22A9161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74C00050-40AD-438D-BC1E-4403D8C41E3E}" type="presOf" srcId="{B3E39A80-D6B7-4E26-B22E-327D37299CB1}" destId="{BDA71D6A-C3D1-411E-9EAC-6386FFEE52C2}" srcOrd="0" destOrd="0" presId="urn:microsoft.com/office/officeart/2008/layout/BendingPictureSemiTransparentText"/>
    <dgm:cxn modelId="{138DC79B-B2CE-49E7-B97D-002501904C79}" type="presParOf" srcId="{BDA71D6A-C3D1-411E-9EAC-6386FFEE52C2}" destId="{0B2273E3-B9E3-4A02-93CF-275511BE0699}" srcOrd="0" destOrd="0" presId="urn:microsoft.com/office/officeart/2008/layout/BendingPictureSemiTransparentText"/>
    <dgm:cxn modelId="{2C33FB3A-AE01-479D-87BD-5A7E00597F6C}" type="presParOf" srcId="{0B2273E3-B9E3-4A02-93CF-275511BE0699}" destId="{367DAC4B-08E7-4BA7-A970-D0115453FB5A}" srcOrd="0" destOrd="0" presId="urn:microsoft.com/office/officeart/2008/layout/BendingPictureSemiTransparentText"/>
    <dgm:cxn modelId="{8F942A73-7AED-41C5-BECF-EDBCC0AB8E71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 flipH="1">
          <a:off x="689849" y="257861"/>
          <a:ext cx="879030" cy="89569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929591" y="1606211"/>
          <a:ext cx="3359822" cy="691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929591" y="1606211"/>
        <a:ext cx="3359822" cy="69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86A90-24F9-4946-A188-21A2C5C58667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EEB09-1542-9E41-9369-E1E7711A6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EEB09-1542-9E41-9369-E1E7711A62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150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841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57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3451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 userDrawn="1"/>
        </p:nvSpPr>
        <p:spPr>
          <a:xfrm>
            <a:off x="0" y="2336685"/>
            <a:ext cx="9144000" cy="28925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 userDrawn="1"/>
        </p:nvSpPr>
        <p:spPr>
          <a:xfrm>
            <a:off x="683568" y="2420888"/>
            <a:ext cx="2448272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83568" y="2420888"/>
            <a:ext cx="2448272" cy="2232248"/>
          </a:xfrm>
        </p:spPr>
        <p:txBody>
          <a:bodyPr>
            <a:normAutofit/>
          </a:bodyPr>
          <a:lstStyle>
            <a:lvl1pPr>
              <a:defRPr sz="2400">
                <a:latin typeface="Cambria" pitchFamily="18" charset="0"/>
              </a:defRPr>
            </a:lvl1pPr>
          </a:lstStyle>
          <a:p>
            <a:r>
              <a:rPr lang="en-SG" dirty="0" smtClean="0"/>
              <a:t>Add Picture</a:t>
            </a:r>
            <a:endParaRPr lang="en-SG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869160"/>
            <a:ext cx="9144000" cy="6573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275856" y="2420888"/>
            <a:ext cx="2448272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275856" y="2420888"/>
            <a:ext cx="2448272" cy="2232248"/>
          </a:xfrm>
        </p:spPr>
        <p:txBody>
          <a:bodyPr>
            <a:normAutofit/>
          </a:bodyPr>
          <a:lstStyle>
            <a:lvl1pPr>
              <a:defRPr sz="2400">
                <a:latin typeface="Cambria" pitchFamily="18" charset="0"/>
              </a:defRPr>
            </a:lvl1pPr>
          </a:lstStyle>
          <a:p>
            <a:r>
              <a:rPr lang="en-SG" dirty="0" smtClean="0"/>
              <a:t>Add Picture</a:t>
            </a:r>
            <a:endParaRPr lang="en-SG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5868144" y="2420888"/>
            <a:ext cx="2448272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5868144" y="2420888"/>
            <a:ext cx="2448272" cy="2232248"/>
          </a:xfrm>
        </p:spPr>
        <p:txBody>
          <a:bodyPr>
            <a:normAutofit/>
          </a:bodyPr>
          <a:lstStyle>
            <a:lvl1pPr>
              <a:defRPr sz="2400">
                <a:latin typeface="Cambria" pitchFamily="18" charset="0"/>
              </a:defRPr>
            </a:lvl1pPr>
          </a:lstStyle>
          <a:p>
            <a:r>
              <a:rPr lang="en-SG" dirty="0" smtClean="0"/>
              <a:t>Add Picture</a:t>
            </a:r>
            <a:endParaRPr lang="en-SG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776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 3"/>
          <p:cNvSpPr/>
          <p:nvPr userDrawn="1"/>
        </p:nvSpPr>
        <p:spPr>
          <a:xfrm>
            <a:off x="0" y="1902897"/>
            <a:ext cx="9144000" cy="33872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/>
          <p:cNvSpPr/>
          <p:nvPr userDrawn="1"/>
        </p:nvSpPr>
        <p:spPr>
          <a:xfrm>
            <a:off x="0" y="5290176"/>
            <a:ext cx="9144000" cy="6573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958" y="1340768"/>
            <a:ext cx="9180512" cy="7903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67732" y="1411036"/>
            <a:ext cx="4032448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67732" y="1411036"/>
            <a:ext cx="4032448" cy="43924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400">
                <a:latin typeface="Cambria" pitchFamily="18" charset="0"/>
              </a:defRPr>
            </a:lvl1pPr>
          </a:lstStyle>
          <a:p>
            <a:r>
              <a:rPr lang="en-SG" dirty="0" smtClean="0"/>
              <a:t>Add Picture</a:t>
            </a:r>
            <a:endParaRPr lang="en-SG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134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Bildplatzhalter 24"/>
          <p:cNvSpPr>
            <a:spLocks noGrp="1"/>
          </p:cNvSpPr>
          <p:nvPr>
            <p:ph type="pic" sz="quarter" idx="16"/>
          </p:nvPr>
        </p:nvSpPr>
        <p:spPr>
          <a:xfrm>
            <a:off x="6253616" y="1196752"/>
            <a:ext cx="2494848" cy="18002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txBody>
          <a:bodyPr/>
          <a:lstStyle>
            <a:lvl1pPr algn="ctr"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Bildplatzhalter 27"/>
          <p:cNvSpPr>
            <a:spLocks noGrp="1"/>
          </p:cNvSpPr>
          <p:nvPr>
            <p:ph type="pic" sz="quarter" idx="17" hasCustomPrompt="1"/>
          </p:nvPr>
        </p:nvSpPr>
        <p:spPr>
          <a:xfrm>
            <a:off x="467544" y="1196752"/>
            <a:ext cx="5472608" cy="367240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txBody>
          <a:bodyPr/>
          <a:lstStyle>
            <a:lvl1pPr marL="342900" indent="-34290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on the Picture icon to place your image </a:t>
            </a:r>
            <a:endParaRPr lang="en-US" noProof="0" dirty="0"/>
          </a:p>
        </p:txBody>
      </p:sp>
      <p:sp>
        <p:nvSpPr>
          <p:cNvPr id="8" name="Bildplatzhalter 24"/>
          <p:cNvSpPr>
            <a:spLocks noGrp="1"/>
          </p:cNvSpPr>
          <p:nvPr>
            <p:ph type="pic" sz="quarter" idx="18"/>
          </p:nvPr>
        </p:nvSpPr>
        <p:spPr>
          <a:xfrm>
            <a:off x="6253616" y="3789040"/>
            <a:ext cx="2494848" cy="18002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txBody>
          <a:bodyPr/>
          <a:lstStyle>
            <a:lvl1pPr algn="ctr"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1340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Bildplatzhalter 27"/>
          <p:cNvSpPr>
            <a:spLocks noGrp="1"/>
          </p:cNvSpPr>
          <p:nvPr>
            <p:ph type="pic" sz="quarter" idx="17" hasCustomPrompt="1"/>
          </p:nvPr>
        </p:nvSpPr>
        <p:spPr>
          <a:xfrm rot="20536913">
            <a:off x="849269" y="1458730"/>
            <a:ext cx="4105241" cy="31484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none"/>
        </p:style>
        <p:txBody>
          <a:bodyPr/>
          <a:lstStyle>
            <a:lvl1pPr marL="342900" indent="-34290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on the Picture icon to place your image </a:t>
            </a:r>
            <a:endParaRPr lang="en-US" noProof="0" dirty="0"/>
          </a:p>
        </p:txBody>
      </p:sp>
      <p:sp>
        <p:nvSpPr>
          <p:cNvPr id="5" name="Bildplatzhalter 27"/>
          <p:cNvSpPr>
            <a:spLocks noGrp="1"/>
          </p:cNvSpPr>
          <p:nvPr>
            <p:ph type="pic" sz="quarter" idx="18" hasCustomPrompt="1"/>
          </p:nvPr>
        </p:nvSpPr>
        <p:spPr>
          <a:xfrm rot="1915939">
            <a:off x="4519662" y="2032793"/>
            <a:ext cx="4354847" cy="32198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 marL="342900" indent="-34290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on the Picture icon to place your image </a:t>
            </a:r>
            <a:endParaRPr lang="en-US" noProof="0" dirty="0"/>
          </a:p>
        </p:txBody>
      </p:sp>
      <p:sp>
        <p:nvSpPr>
          <p:cNvPr id="8" name="Bildplatzhalter 27"/>
          <p:cNvSpPr>
            <a:spLocks noGrp="1"/>
          </p:cNvSpPr>
          <p:nvPr>
            <p:ph type="pic" sz="quarter" idx="19" hasCustomPrompt="1"/>
          </p:nvPr>
        </p:nvSpPr>
        <p:spPr>
          <a:xfrm rot="317877">
            <a:off x="1387918" y="2913425"/>
            <a:ext cx="4567963" cy="29900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marL="342900" indent="-34290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on the Picture icon to place your image </a:t>
            </a:r>
            <a:endParaRPr lang="en-US" noProof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134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634672" y="332656"/>
            <a:ext cx="4536504" cy="57418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139952" y="836712"/>
            <a:ext cx="3528392" cy="47525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139952" y="908050"/>
            <a:ext cx="3563865" cy="4681190"/>
          </a:xfrm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5372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/>
          <p:cNvSpPr txBox="1"/>
          <p:nvPr userDrawn="1"/>
        </p:nvSpPr>
        <p:spPr>
          <a:xfrm>
            <a:off x="827584" y="404664"/>
            <a:ext cx="2520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4000" b="0" dirty="0" smtClean="0">
                <a:solidFill>
                  <a:schemeClr val="tx1"/>
                </a:solidFill>
                <a:latin typeface="Cambria" pitchFamily="18" charset="0"/>
              </a:rPr>
              <a:t>Contact Us</a:t>
            </a:r>
            <a:endParaRPr lang="en-SG" sz="4000" b="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43608" y="4483968"/>
            <a:ext cx="4572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48277" y="5636096"/>
            <a:ext cx="4572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43608" y="5060032"/>
            <a:ext cx="457200" cy="4572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5292080" y="2214156"/>
            <a:ext cx="3312368" cy="19389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292080" y="2250110"/>
            <a:ext cx="3312368" cy="1867084"/>
          </a:xfrm>
        </p:spPr>
      </p:sp>
      <p:sp>
        <p:nvSpPr>
          <p:cNvPr id="17" name="TextBox 16"/>
          <p:cNvSpPr txBox="1"/>
          <p:nvPr userDrawn="1"/>
        </p:nvSpPr>
        <p:spPr>
          <a:xfrm>
            <a:off x="5220072" y="1844824"/>
            <a:ext cx="193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0" dirty="0" smtClean="0">
                <a:solidFill>
                  <a:srgbClr val="0070C0"/>
                </a:solidFill>
                <a:latin typeface="Cambria" pitchFamily="18" charset="0"/>
              </a:rPr>
              <a:t>We</a:t>
            </a:r>
            <a:r>
              <a:rPr lang="en-SG" b="0" baseline="0" dirty="0" smtClean="0">
                <a:solidFill>
                  <a:srgbClr val="0070C0"/>
                </a:solidFill>
                <a:latin typeface="Cambria" pitchFamily="18" charset="0"/>
              </a:rPr>
              <a:t> are located at:</a:t>
            </a:r>
            <a:endParaRPr lang="en-SG" b="0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5220072" y="45018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0" dirty="0" smtClean="0">
                <a:latin typeface="Cambria" pitchFamily="18" charset="0"/>
              </a:rPr>
              <a:t>Address:	</a:t>
            </a:r>
            <a:endParaRPr lang="en-SG" b="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220072" y="49452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0" dirty="0" smtClean="0">
                <a:latin typeface="Cambria" pitchFamily="18" charset="0"/>
              </a:rPr>
              <a:t>Phone:	</a:t>
            </a:r>
            <a:endParaRPr lang="en-SG" b="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5220072" y="57959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0" dirty="0" smtClean="0">
                <a:latin typeface="Cambria" pitchFamily="18" charset="0"/>
              </a:rPr>
              <a:t>Email:	</a:t>
            </a:r>
            <a:endParaRPr lang="en-SG" b="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5220072" y="53732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0" dirty="0" smtClean="0">
                <a:latin typeface="Cambria" pitchFamily="18" charset="0"/>
              </a:rPr>
              <a:t>Website:	</a:t>
            </a:r>
            <a:endParaRPr lang="en-SG" b="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059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2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891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36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892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295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63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789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572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FB7354B-5A79-47DC-B42B-D8F2E306EC0B}" type="datetimeFigureOut">
              <a:rPr lang="en-SG" smtClean="0"/>
              <a:pPr/>
              <a:t>9/19/14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2DDA06ED-EF0E-4754-A081-4C1AAE43923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920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9" r:id="rId12"/>
    <p:sldLayoutId id="2147483676" r:id="rId13"/>
    <p:sldLayoutId id="2147483672" r:id="rId14"/>
    <p:sldLayoutId id="2147483671" r:id="rId15"/>
    <p:sldLayoutId id="2147483673" r:id="rId16"/>
    <p:sldLayoutId id="2147483677" r:id="rId17"/>
    <p:sldLayoutId id="2147483675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gif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533400" y="0"/>
            <a:ext cx="9677400" cy="68560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228600" y="4572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Why do we need Healthcare Regulations?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505200"/>
            <a:ext cx="381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For ALL Non-Bedside Healthcare Workers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6477000"/>
            <a:ext cx="653319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SG" sz="11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071414</a:t>
            </a:r>
            <a:endParaRPr lang="en-SG" sz="110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6611779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sz="1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504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22" descr="n99.gif"/>
          <p:cNvPicPr>
            <a:picLocks noGrp="1"/>
          </p:cNvPicPr>
          <p:nvPr>
            <p:ph type="pic" sz="quarter" idx="10"/>
          </p:nvPr>
        </p:nvPicPr>
        <p:blipFill>
          <a:blip r:embed="rId2"/>
          <a:srcRect l="-17665" r="-17665"/>
          <a:stretch>
            <a:fillRect/>
          </a:stretch>
        </p:blipFill>
        <p:spPr>
          <a:xfrm>
            <a:off x="4140200" y="765175"/>
            <a:ext cx="3563938" cy="48244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28600"/>
            <a:ext cx="8062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What is a GREAT Survey Attitude?</a:t>
            </a:r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88152" y="1066800"/>
            <a:ext cx="2564032" cy="1371600"/>
          </a:xfrm>
          <a:prstGeom prst="wedgeRoundRectCallout">
            <a:avLst>
              <a:gd name="adj1" fmla="val 72908"/>
              <a:gd name="adj2" fmla="val 4185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2179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Keep the safety and respect toward others as most important!</a:t>
            </a:r>
            <a:endParaRPr lang="en-SG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2514600"/>
            <a:ext cx="2564032" cy="1524000"/>
          </a:xfrm>
          <a:prstGeom prst="wedgeRoundRectCallout">
            <a:avLst>
              <a:gd name="adj1" fmla="val 75964"/>
              <a:gd name="adj2" fmla="val 63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609600" y="25146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Tell the surveyor in a positive and proud manner about the important work you do!</a:t>
            </a:r>
            <a:endParaRPr lang="en-SG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88152" y="4221088"/>
            <a:ext cx="2564032" cy="2255912"/>
          </a:xfrm>
          <a:prstGeom prst="wedgeRoundRectCallout">
            <a:avLst>
              <a:gd name="adj1" fmla="val 80550"/>
              <a:gd name="adj2" fmla="val -2925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685800" y="4343400"/>
            <a:ext cx="21796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It takes an entire team to care for patients! ALL jobs are important to patients!  </a:t>
            </a:r>
            <a:r>
              <a:rPr lang="en-SG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Everyone </a:t>
            </a:r>
            <a:r>
              <a:rPr lang="en-S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makes a difference!</a:t>
            </a:r>
            <a:endParaRPr lang="en-SG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02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23622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3352800" y="23622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0" name="Rectangle 9"/>
          <p:cNvSpPr/>
          <p:nvPr/>
        </p:nvSpPr>
        <p:spPr>
          <a:xfrm>
            <a:off x="5867400" y="23622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1" name="Picture Placeholder 20"/>
          <p:cNvSpPr txBox="1">
            <a:spLocks/>
          </p:cNvSpPr>
          <p:nvPr/>
        </p:nvSpPr>
        <p:spPr>
          <a:xfrm>
            <a:off x="827585" y="1934682"/>
            <a:ext cx="2304256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SG" dirty="0"/>
          </a:p>
        </p:txBody>
      </p:sp>
      <p:sp>
        <p:nvSpPr>
          <p:cNvPr id="12" name="Picture Placeholder 20"/>
          <p:cNvSpPr txBox="1">
            <a:spLocks/>
          </p:cNvSpPr>
          <p:nvPr/>
        </p:nvSpPr>
        <p:spPr>
          <a:xfrm>
            <a:off x="5868144" y="1926124"/>
            <a:ext cx="2299453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3" name="Picture Placeholder 20"/>
          <p:cNvSpPr txBox="1">
            <a:spLocks/>
          </p:cNvSpPr>
          <p:nvPr/>
        </p:nvSpPr>
        <p:spPr>
          <a:xfrm>
            <a:off x="3352667" y="1944703"/>
            <a:ext cx="2299453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7" name="TextBox 16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" y="6851104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381000" y="609600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GREAT Things to Say to a Surveyor</a:t>
            </a:r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5200" y="47244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838200" y="2362200"/>
            <a:ext cx="2133600" cy="201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have been working with another department to make this work better.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3800" y="25908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try to have a plan for everything.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25146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Safety is the most important part of my work.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0" y="49530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 don’t know the answer, but I know where to find the answer.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1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23622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3352800" y="23622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0" name="Rectangle 9"/>
          <p:cNvSpPr/>
          <p:nvPr/>
        </p:nvSpPr>
        <p:spPr>
          <a:xfrm>
            <a:off x="5867400" y="23622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1" name="Picture Placeholder 20"/>
          <p:cNvSpPr txBox="1">
            <a:spLocks/>
          </p:cNvSpPr>
          <p:nvPr/>
        </p:nvSpPr>
        <p:spPr>
          <a:xfrm>
            <a:off x="827585" y="1934682"/>
            <a:ext cx="2304256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SG" dirty="0"/>
          </a:p>
        </p:txBody>
      </p:sp>
      <p:sp>
        <p:nvSpPr>
          <p:cNvPr id="12" name="Picture Placeholder 20"/>
          <p:cNvSpPr txBox="1">
            <a:spLocks/>
          </p:cNvSpPr>
          <p:nvPr/>
        </p:nvSpPr>
        <p:spPr>
          <a:xfrm>
            <a:off x="5868144" y="1926124"/>
            <a:ext cx="2299453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3" name="Picture Placeholder 20"/>
          <p:cNvSpPr txBox="1">
            <a:spLocks/>
          </p:cNvSpPr>
          <p:nvPr/>
        </p:nvSpPr>
        <p:spPr>
          <a:xfrm>
            <a:off x="3352667" y="1944703"/>
            <a:ext cx="2299453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7" name="TextBox 16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" y="6851104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381000" y="609600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NOT SO Great Things to Say to a Surveyor</a:t>
            </a:r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5200" y="4724400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2895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That’s not my job!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2438400"/>
            <a:ext cx="1981200" cy="167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have always done it this way but the policy says to do it different.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25146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 don’t know and I’m too busy to do that right now anyway.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0" y="49530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 didn’t know we had a policy for that!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1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7584" y="1935416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3343061" y="1926124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5863341" y="1926124"/>
            <a:ext cx="2304256" cy="1934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1" name="Picture Placeholder 20"/>
          <p:cNvSpPr txBox="1">
            <a:spLocks/>
          </p:cNvSpPr>
          <p:nvPr/>
        </p:nvSpPr>
        <p:spPr>
          <a:xfrm>
            <a:off x="827585" y="1934682"/>
            <a:ext cx="2304256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2" name="Picture Placeholder 20"/>
          <p:cNvSpPr txBox="1">
            <a:spLocks/>
          </p:cNvSpPr>
          <p:nvPr/>
        </p:nvSpPr>
        <p:spPr>
          <a:xfrm>
            <a:off x="5868144" y="1926124"/>
            <a:ext cx="2299453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3" name="Picture Placeholder 20"/>
          <p:cNvSpPr txBox="1">
            <a:spLocks/>
          </p:cNvSpPr>
          <p:nvPr/>
        </p:nvSpPr>
        <p:spPr>
          <a:xfrm>
            <a:off x="3352667" y="1944703"/>
            <a:ext cx="2299453" cy="1925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SG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4343400"/>
            <a:ext cx="23351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How would you briefly answer these in a positive and proud manner?</a:t>
            </a:r>
          </a:p>
          <a:p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rgbClr val="17375E"/>
                </a:solidFill>
                <a:latin typeface="Arial"/>
                <a:cs typeface="Arial"/>
              </a:rPr>
              <a:t>Here are some Surveyor Questions</a:t>
            </a:r>
            <a:endParaRPr lang="en-SG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1" y="22860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does your </a:t>
            </a:r>
          </a:p>
          <a:p>
            <a:pPr algn="ctr"/>
            <a:r>
              <a:rPr lang="en-US" sz="2000" dirty="0" smtClean="0"/>
              <a:t>Work support the </a:t>
            </a:r>
          </a:p>
          <a:p>
            <a:pPr algn="ctr"/>
            <a:r>
              <a:rPr lang="en-US" sz="2000" dirty="0" smtClean="0"/>
              <a:t>Mission?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1905000"/>
            <a:ext cx="2133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does your manager know how well you do your job?  What kind of training do you get?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1" y="21336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Where is –</a:t>
            </a:r>
          </a:p>
          <a:p>
            <a:pPr algn="ctr"/>
            <a:r>
              <a:rPr lang="en-US" sz="2000" dirty="0" smtClean="0"/>
              <a:t>- Your Policy?</a:t>
            </a:r>
          </a:p>
          <a:p>
            <a:pPr algn="ctr"/>
            <a:r>
              <a:rPr lang="en-US" sz="2000" dirty="0" smtClean="0"/>
              <a:t>- The nearest Fire Extinguisher?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1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533400" y="2133600"/>
            <a:ext cx="8077200" cy="4175720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kern="3000" spc="3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How Important is Your Work to Patients?</a:t>
            </a:r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851104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1000" y="1752600"/>
            <a:ext cx="8382000" cy="473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Patient registration 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– helps proper identification.</a:t>
            </a:r>
          </a:p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Healthy food 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– helps wound healing.</a:t>
            </a:r>
          </a:p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Working equipment 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– helps accurate treatments.</a:t>
            </a:r>
          </a:p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Clean side rails 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– helps prevent infection.</a:t>
            </a:r>
          </a:p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Spiritual support 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– helps relieve stress.</a:t>
            </a:r>
          </a:p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Transporters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 – helps timely care and information.</a:t>
            </a:r>
          </a:p>
          <a:p>
            <a:pPr marL="365760" indent="-256032" fontAlgn="auto">
              <a:spcAft>
                <a:spcPts val="1200"/>
              </a:spcAft>
              <a:buFont typeface="Wingdings 3"/>
              <a:buNone/>
              <a:defRPr/>
            </a:pPr>
            <a:r>
              <a:rPr lang="en-US" sz="2800" u="sng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Volunteers</a:t>
            </a:r>
            <a:r>
              <a:rPr lang="en-US" sz="2800" dirty="0" smtClean="0">
                <a:solidFill>
                  <a:srgbClr val="17375E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 – help spread smiles and comfort.</a:t>
            </a:r>
          </a:p>
          <a:p>
            <a:pPr marL="365760" indent="-256032" algn="ctr" fontAlgn="auto">
              <a:spcAft>
                <a:spcPts val="0"/>
              </a:spcAft>
              <a:buFont typeface="Times" pitchFamily="-105" charset="0"/>
              <a:buNone/>
              <a:defRPr/>
            </a:pPr>
            <a:r>
              <a:rPr lang="en-US" sz="2800" b="1" dirty="0" smtClean="0">
                <a:solidFill>
                  <a:srgbClr val="2B4A76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2800" b="1" i="1" dirty="0" smtClean="0">
                <a:solidFill>
                  <a:srgbClr val="2B4A7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Think About How Important Your Work Is!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40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914400" y="1828800"/>
            <a:ext cx="3761251" cy="1951390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Keep everyone safe.</a:t>
            </a:r>
          </a:p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Keep us up-to-date 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 with best changes.</a:t>
            </a: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4953000" y="1828800"/>
            <a:ext cx="3733800" cy="1989795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Reduce re-work.</a:t>
            </a:r>
          </a:p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Allow us to do our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 very best work.</a:t>
            </a: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143000" y="1066800"/>
            <a:ext cx="7632527" cy="5224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SG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Rules help to:</a:t>
            </a:r>
            <a:endParaRPr lang="en-SG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9200" y="1676400"/>
            <a:ext cx="6912768" cy="0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074232" y="2702632"/>
            <a:ext cx="1440160" cy="1257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381000" y="228600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Summary</a:t>
            </a:r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" y="3810000"/>
            <a:ext cx="8257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Times" pitchFamily="-100" charset="0"/>
              <a:buNone/>
            </a:pPr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HEALTHCARE IS VERY IMPORTANT WORK!</a:t>
            </a:r>
          </a:p>
          <a:p>
            <a:pPr marL="365760" indent="-256032" algn="ctr" fontAlgn="auto">
              <a:spcAft>
                <a:spcPts val="0"/>
              </a:spcAft>
              <a:buFont typeface="Times" pitchFamily="-112" charset="0"/>
              <a:buNone/>
              <a:defRPr/>
            </a:pPr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THERE ARE NO UNIMPORTANT JOBS IN </a:t>
            </a:r>
          </a:p>
          <a:p>
            <a:pPr marL="365760" indent="-256032" algn="ctr" fontAlgn="auto">
              <a:spcAft>
                <a:spcPts val="0"/>
              </a:spcAft>
              <a:buFont typeface="Times" pitchFamily="-112" charset="0"/>
              <a:buNone/>
              <a:defRPr/>
            </a:pPr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HEALTH CARE! </a:t>
            </a:r>
          </a:p>
          <a:p>
            <a:pPr marL="0" lvl="1" algn="ctr"/>
            <a:r>
              <a:rPr lang="en-US" sz="3000" b="1" i="1" dirty="0" smtClean="0">
                <a:solidFill>
                  <a:srgbClr val="2B4A7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0" charset="0"/>
                <a:ea typeface="Times New Roman" pitchFamily="-100" charset="0"/>
                <a:cs typeface="Times New Roman" pitchFamily="-100" charset="0"/>
              </a:rPr>
              <a:t>Keep the safety and respect toward others as the most important thing we do.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8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324544" y="1854116"/>
            <a:ext cx="5220072" cy="43111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6600" dirty="0" smtClean="0">
                <a:solidFill>
                  <a:srgbClr val="17375E"/>
                </a:solidFill>
                <a:latin typeface="Arial"/>
                <a:cs typeface="Arial"/>
              </a:rPr>
              <a:t>Thank You</a:t>
            </a:r>
          </a:p>
          <a:p>
            <a:endParaRPr lang="en-SG" sz="6600" dirty="0" smtClean="0">
              <a:solidFill>
                <a:srgbClr val="17375E"/>
              </a:solidFill>
              <a:latin typeface="Arial"/>
              <a:cs typeface="Arial"/>
            </a:endParaRPr>
          </a:p>
          <a:p>
            <a:endParaRPr lang="en-SG" sz="6600" dirty="0" smtClean="0">
              <a:solidFill>
                <a:srgbClr val="17375E"/>
              </a:solidFill>
              <a:latin typeface="Arial"/>
              <a:cs typeface="Arial"/>
            </a:endParaRPr>
          </a:p>
          <a:p>
            <a:r>
              <a:rPr lang="en-SG" sz="6600" dirty="0" smtClean="0">
                <a:solidFill>
                  <a:srgbClr val="17375E"/>
                </a:solidFill>
                <a:latin typeface="Arial"/>
                <a:cs typeface="Arial"/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733800"/>
            <a:ext cx="3175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9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What You Will Learn</a:t>
            </a:r>
            <a:r>
              <a:rPr lang="en-SG" dirty="0" smtClean="0">
                <a:latin typeface="Cambria" pitchFamily="18" charset="0"/>
              </a:rPr>
              <a:t>:</a:t>
            </a:r>
            <a:endParaRPr lang="en-SG" dirty="0">
              <a:latin typeface="Cambri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1447800"/>
            <a:ext cx="8229600" cy="9144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buFont typeface="Wingdings 3" pitchFamily="-100" charset="2"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-100" charset="0"/>
              </a:rPr>
              <a:t>Why regulations (rules) are important and how they impact</a:t>
            </a:r>
          </a:p>
          <a:p>
            <a:pPr>
              <a:buFont typeface="Wingdings 3" pitchFamily="-100" charset="2"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-100" charset="0"/>
              </a:rPr>
              <a:t> you and your work.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25960" y="1511914"/>
            <a:ext cx="73009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590800"/>
            <a:ext cx="8229600" cy="71913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buFont typeface="Wingdings 3" pitchFamily="-100" charset="2"/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 pitchFamily="-100" charset="0"/>
              </a:rPr>
              <a:t>How to display a good “survey attitude.”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9600" y="3657600"/>
            <a:ext cx="8229600" cy="71913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buFont typeface="Wingdings 3" pitchFamily="-100" charset="2"/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 pitchFamily="-100" charset="0"/>
              </a:rPr>
              <a:t>What to say to a surveyor.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9600" y="4800600"/>
            <a:ext cx="8229600" cy="6096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800" dirty="0" smtClean="0">
              <a:solidFill>
                <a:srgbClr val="FFFFFF"/>
              </a:solidFill>
              <a:latin typeface="Arial" pitchFamily="-100" charset="0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Arial" pitchFamily="-100" charset="0"/>
              </a:rPr>
              <a:t>How important your work is to patients!</a:t>
            </a:r>
          </a:p>
          <a:p>
            <a:endParaRPr lang="en-US" sz="2400" dirty="0" smtClean="0">
              <a:solidFill>
                <a:srgbClr val="FFFFFF"/>
              </a:solidFill>
              <a:latin typeface="Arial" pitchFamily="-100" charset="0"/>
            </a:endParaRPr>
          </a:p>
          <a:p>
            <a:endParaRPr lang="en-US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77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748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Why are there so many Rules?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391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Rules are </a:t>
            </a:r>
            <a:r>
              <a:rPr lang="en-US" sz="2800" u="sng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everywhere</a:t>
            </a:r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 - at our jobs, when buying airplane tickets, a car, renting an apartment, paying sales tax, and especially in HEALTHCARE.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810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How do they apply to those workers in healthcare who never touch patients? </a:t>
            </a:r>
            <a:endParaRPr lang="en-US" sz="2800" dirty="0">
              <a:solidFill>
                <a:srgbClr val="17375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029200"/>
            <a:ext cx="70478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5760" indent="-256032" algn="ctr" fontAlgn="auto">
              <a:spcAft>
                <a:spcPts val="0"/>
              </a:spcAft>
              <a:buFont typeface="Times" pitchFamily="-112" charset="0"/>
              <a:buNone/>
              <a:defRPr/>
            </a:pPr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Here is a hint -  </a:t>
            </a:r>
          </a:p>
          <a:p>
            <a:pPr marL="365760" indent="-256032" algn="ctr" fontAlgn="auto">
              <a:spcAft>
                <a:spcPts val="0"/>
              </a:spcAft>
              <a:buFont typeface="Times" pitchFamily="-112" charset="0"/>
              <a:buNone/>
              <a:defRPr/>
            </a:pPr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THERE ARE NO UNIMPORTANT JOBS IN </a:t>
            </a:r>
          </a:p>
          <a:p>
            <a:pPr marL="365760" indent="-256032" algn="ctr" fontAlgn="auto">
              <a:spcAft>
                <a:spcPts val="0"/>
              </a:spcAft>
              <a:buFont typeface="Times" pitchFamily="-112" charset="0"/>
              <a:buNone/>
              <a:defRPr/>
            </a:pPr>
            <a:r>
              <a:rPr lang="en-US" sz="2800" dirty="0" smtClean="0">
                <a:solidFill>
                  <a:srgbClr val="17375E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HEALTH CARE!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914400" y="2057400"/>
            <a:ext cx="3761251" cy="1951390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Keep everyone safe.</a:t>
            </a:r>
          </a:p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Keep us up-to-date 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 with best changes.</a:t>
            </a: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4953000" y="2057400"/>
            <a:ext cx="3733800" cy="1989795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Reduce re-work.</a:t>
            </a:r>
          </a:p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Allow us to do our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 very best work.</a:t>
            </a: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187623" y="1196752"/>
            <a:ext cx="7632527" cy="5224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SG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Rules help to:</a:t>
            </a:r>
            <a:endParaRPr lang="en-SG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59632" y="1772816"/>
            <a:ext cx="6912768" cy="0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845632" y="2931232"/>
            <a:ext cx="1897360" cy="1257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Why Do We Need So Many Rules?</a:t>
            </a:r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4343400"/>
            <a:ext cx="802903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Times" pitchFamily="-100" charset="0"/>
              <a:buNone/>
            </a:pPr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Rules are needed to protect patients and workers </a:t>
            </a:r>
          </a:p>
          <a:p>
            <a:pPr algn="ctr">
              <a:buFont typeface="Times" pitchFamily="-100" charset="0"/>
              <a:buNone/>
            </a:pPr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because…</a:t>
            </a:r>
          </a:p>
          <a:p>
            <a:pPr algn="ctr">
              <a:buFont typeface="Times" pitchFamily="-100" charset="0"/>
              <a:buNone/>
            </a:pPr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HEALTHCARE IS VERY IMPORTANT WORK!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8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9552" y="1413718"/>
            <a:ext cx="8229600" cy="71913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25960" y="1511914"/>
            <a:ext cx="73009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Know Your Policy!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2590800"/>
            <a:ext cx="8229600" cy="71913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73009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Follow Your Policy!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733800"/>
            <a:ext cx="8229600" cy="71913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73009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Think Safety!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9600" y="4876800"/>
            <a:ext cx="8229600" cy="12192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43000" y="4953000"/>
            <a:ext cx="730091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Constantly question how things could be better!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0800000">
            <a:off x="4648200" y="1524000"/>
            <a:ext cx="1440160" cy="58477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096000" y="1143001"/>
            <a:ext cx="2743200" cy="350519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9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Cambria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0" y="1066800"/>
            <a:ext cx="2896026" cy="365811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48400" y="1295400"/>
            <a:ext cx="251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Use checklists, repeat directions, double check, and report mistakes, mishaps, and near misses.</a:t>
            </a:r>
            <a:endParaRPr lang="en-SG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rgbClr val="17375E"/>
                </a:solidFill>
                <a:latin typeface="Arial"/>
                <a:cs typeface="Arial"/>
              </a:rPr>
              <a:t>Ways To Keep It Safe</a:t>
            </a:r>
            <a:endParaRPr lang="en-SG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6851104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0800000">
            <a:off x="4648200" y="2667000"/>
            <a:ext cx="1440160" cy="58477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0800000">
            <a:off x="4648200" y="3810000"/>
            <a:ext cx="1440160" cy="58477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97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914400" y="2438400"/>
            <a:ext cx="3761251" cy="1570390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I am afraid this patient is going to fall out of bed.</a:t>
            </a:r>
          </a:p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I am worried about a visitor in the lobby.</a:t>
            </a:r>
            <a:endParaRPr lang="en-US" sz="2000" kern="3000" spc="3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4953000" y="2438400"/>
            <a:ext cx="3733800" cy="1989795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I am concerned this may be wrong.</a:t>
            </a:r>
          </a:p>
          <a:p>
            <a:pPr algn="l">
              <a:buFont typeface="Arial"/>
              <a:buChar char="•"/>
            </a:pPr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I found this medicine on the floor.</a:t>
            </a:r>
          </a:p>
          <a:p>
            <a:pPr algn="l">
              <a:buFont typeface="Arial"/>
              <a:buChar char="•"/>
            </a:pPr>
            <a:endParaRPr lang="en-US" sz="2800" kern="3000" spc="30" dirty="0" smtClean="0">
              <a:solidFill>
                <a:srgbClr val="17375E"/>
              </a:solidFill>
              <a:latin typeface="Arial"/>
              <a:cs typeface="Arial"/>
            </a:endParaRP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 </a:t>
            </a: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33401" y="1196752"/>
            <a:ext cx="8286750" cy="5224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SG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If you feel something is wrong, you could say to someone in charge:</a:t>
            </a:r>
            <a:endParaRPr lang="en-SG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9200" y="2362200"/>
            <a:ext cx="6912768" cy="0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734594" y="3429000"/>
            <a:ext cx="2132806" cy="794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dirty="0" smtClean="0">
                <a:solidFill>
                  <a:srgbClr val="17375E"/>
                </a:solidFill>
                <a:latin typeface="Arial"/>
                <a:cs typeface="Arial"/>
              </a:rPr>
              <a:t>SPEAK UP!</a:t>
            </a:r>
          </a:p>
          <a:p>
            <a:endParaRPr lang="en-SG" sz="400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4876800"/>
            <a:ext cx="756704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Times" pitchFamily="-100" charset="0"/>
              <a:buNone/>
            </a:pPr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This is a safety issue!</a:t>
            </a:r>
          </a:p>
          <a:p>
            <a:pPr algn="ctr">
              <a:buFont typeface="Times" pitchFamily="-100" charset="0"/>
              <a:buNone/>
            </a:pPr>
            <a:endParaRPr lang="en-US" sz="1200" dirty="0" smtClean="0">
              <a:solidFill>
                <a:srgbClr val="17375E"/>
              </a:solidFill>
              <a:latin typeface="Arial"/>
              <a:cs typeface="Arial"/>
            </a:endParaRPr>
          </a:p>
          <a:p>
            <a:pPr algn="ctr">
              <a:buFont typeface="Times" pitchFamily="-100" charset="0"/>
              <a:buNone/>
            </a:pPr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HEALTHCARE IS VERY IMPORTANT WORK!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8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 txBox="1">
            <a:spLocks/>
          </p:cNvSpPr>
          <p:nvPr/>
        </p:nvSpPr>
        <p:spPr>
          <a:xfrm>
            <a:off x="1219200" y="1752600"/>
            <a:ext cx="7008919" cy="864096"/>
          </a:xfrm>
          <a:prstGeom prst="rect">
            <a:avLst/>
          </a:prstGeom>
        </p:spPr>
        <p:txBody>
          <a:bodyPr vert="horz" lIns="91440" tIns="45720" rIns="91440" bIns="45720" numCol="1" spcCol="6400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A patient trying to climb over a side rail?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A syringe on the hallway floor?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A visitor spills coffee on the floor in the cafeteria?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An empty bed that is blocking a fire extinguisher or exit?</a:t>
            </a:r>
          </a:p>
          <a:p>
            <a:pPr algn="l"/>
            <a:r>
              <a:rPr lang="en-US" sz="28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Supplies that are stored up to the ceiling or on the floor?</a:t>
            </a: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l"/>
            <a:endParaRPr lang="en-US" sz="2000" kern="3000" spc="3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9200" y="1524000"/>
            <a:ext cx="6912768" cy="0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228600" y="304800"/>
            <a:ext cx="8748464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rgbClr val="17375E"/>
                </a:solidFill>
                <a:latin typeface="Arial"/>
                <a:cs typeface="Arial"/>
              </a:rPr>
              <a:t>What would YOU do if you saw...?</a:t>
            </a:r>
            <a:endParaRPr lang="en-SG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5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5664" y="274638"/>
            <a:ext cx="836280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rgbClr val="17375E"/>
                </a:solidFill>
                <a:latin typeface="Arial"/>
                <a:cs typeface="Arial"/>
              </a:rPr>
              <a:t>Keeping It Clean</a:t>
            </a:r>
            <a:endParaRPr lang="en-SG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209800"/>
            <a:ext cx="4648200" cy="2677656"/>
          </a:xfrm>
          <a:prstGeom prst="rect">
            <a:avLst/>
          </a:prstGeom>
          <a:solidFill>
            <a:schemeClr val="bg2">
              <a:lumMod val="9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latin typeface="Arial"/>
                <a:cs typeface="Arial"/>
              </a:rPr>
              <a:t>On keyboards, ink pens, name tags, hand rails, light switches, elevator buttons, telephones, handles, carts, side rails –  Anything and anyplace that anyone touches with their hands!</a:t>
            </a:r>
          </a:p>
          <a:p>
            <a:r>
              <a:rPr lang="en-SG" sz="2400" dirty="0" smtClean="0">
                <a:latin typeface="Arial"/>
                <a:cs typeface="Arial"/>
              </a:rPr>
              <a:t>WASH YOUR HANDS - OFTEN!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1371600"/>
            <a:ext cx="39976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200" dirty="0" smtClean="0">
                <a:solidFill>
                  <a:schemeClr val="bg1"/>
                </a:solidFill>
                <a:effectLst/>
                <a:latin typeface="Cambria" pitchFamily="18" charset="0"/>
              </a:rPr>
              <a:t>Where do Germs live?</a:t>
            </a:r>
            <a:endParaRPr lang="en-SG" sz="3200" dirty="0">
              <a:solidFill>
                <a:schemeClr val="bg1"/>
              </a:solidFill>
              <a:effectLst/>
              <a:latin typeface="Cambr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6851104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Placeholder 15"/>
          <p:cNvPicPr>
            <a:picLocks noGrp="1"/>
          </p:cNvPicPr>
          <p:nvPr>
            <p:ph type="pic" sz="quarter" idx="10"/>
          </p:nvPr>
        </p:nvPicPr>
        <p:blipFill>
          <a:blip r:embed="rId2"/>
          <a:srcRect t="-28353" b="-28353"/>
          <a:stretch>
            <a:fillRect/>
          </a:stretch>
        </p:blipFill>
        <p:spPr bwMode="auto">
          <a:xfrm>
            <a:off x="381000" y="1295400"/>
            <a:ext cx="403244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4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3296"/>
            <a:ext cx="9144000" cy="7581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0998" y="626925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</a:t>
            </a:r>
            <a:endParaRPr lang="en-SG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2392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9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438" y="6341258"/>
            <a:ext cx="415642" cy="2880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</a:t>
            </a:r>
            <a:endParaRPr lang="en-S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5206710"/>
              </p:ext>
            </p:extLst>
          </p:nvPr>
        </p:nvGraphicFramePr>
        <p:xfrm>
          <a:off x="-75004" y="3352800"/>
          <a:ext cx="9219005" cy="287976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10668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Shred paper trash with patient information on it. </a:t>
            </a:r>
          </a:p>
          <a:p>
            <a:r>
              <a:rPr lang="en-US" sz="24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Are the air vents clean? </a:t>
            </a:r>
          </a:p>
          <a:p>
            <a:r>
              <a:rPr lang="en-US" sz="24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Are the crash carts clean?</a:t>
            </a:r>
          </a:p>
          <a:p>
            <a:r>
              <a:rPr lang="en-US" sz="2400" kern="3000" spc="30" dirty="0" smtClean="0">
                <a:solidFill>
                  <a:srgbClr val="17375E"/>
                </a:solidFill>
                <a:latin typeface="Arial"/>
                <a:cs typeface="Arial"/>
              </a:rPr>
              <a:t>Remember- items stored closer than 18 inches to a sprinkler head can block the water from putting out a fire!</a:t>
            </a:r>
            <a:endParaRPr lang="en-US" sz="2400" kern="3000" spc="30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" y="6870576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3"/>
          <p:cNvSpPr txBox="1">
            <a:spLocks/>
          </p:cNvSpPr>
          <p:nvPr/>
        </p:nvSpPr>
        <p:spPr>
          <a:xfrm>
            <a:off x="228600" y="228600"/>
            <a:ext cx="3538736" cy="95659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rgbClr val="17375E"/>
                </a:solidFill>
                <a:latin typeface="Arial"/>
                <a:cs typeface="Arial"/>
              </a:rPr>
              <a:t>What else?</a:t>
            </a:r>
            <a:endParaRPr lang="en-SG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1" y="3428999"/>
            <a:ext cx="18288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9939994">
            <a:off x="818195" y="4421427"/>
            <a:ext cx="1378147" cy="156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Placeholder 21" descr="graphics-medical-medicine-871778.gif"/>
          <p:cNvPicPr>
            <a:picLocks/>
          </p:cNvPicPr>
          <p:nvPr/>
        </p:nvPicPr>
        <p:blipFill>
          <a:blip r:embed="rId9"/>
          <a:srcRect l="-5861" r="-5861"/>
          <a:stretch>
            <a:fillRect/>
          </a:stretch>
        </p:blipFill>
        <p:spPr>
          <a:xfrm>
            <a:off x="5410200" y="3733800"/>
            <a:ext cx="2448272" cy="2232248"/>
          </a:xfrm>
          <a:prstGeom prst="rect">
            <a:avLst/>
          </a:prstGeom>
        </p:spPr>
      </p:pic>
      <p:pic>
        <p:nvPicPr>
          <p:cNvPr id="21" name="Picture Placeholder 16"/>
          <p:cNvPicPr>
            <a:picLocks/>
          </p:cNvPicPr>
          <p:nvPr/>
        </p:nvPicPr>
        <p:blipFill>
          <a:blip r:embed="rId10"/>
          <a:srcRect l="-8684" r="-8684"/>
          <a:stretch>
            <a:fillRect/>
          </a:stretch>
        </p:blipFill>
        <p:spPr bwMode="auto">
          <a:xfrm>
            <a:off x="2514600" y="4724400"/>
            <a:ext cx="2208500" cy="133781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pic>
      <p:pic>
        <p:nvPicPr>
          <p:cNvPr id="22" name="Picture Placeholder 23"/>
          <p:cNvPicPr>
            <a:picLocks/>
          </p:cNvPicPr>
          <p:nvPr/>
        </p:nvPicPr>
        <p:blipFill>
          <a:blip r:embed="rId11"/>
          <a:srcRect t="-7916" b="-7916"/>
          <a:stretch>
            <a:fillRect/>
          </a:stretch>
        </p:blipFill>
        <p:spPr bwMode="auto">
          <a:xfrm>
            <a:off x="3657600" y="32004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6096001" y="6476999"/>
            <a:ext cx="160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HealthcareInfoSources.com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25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888</Words>
  <Application>Microsoft Macintosh PowerPoint</Application>
  <PresentationFormat>On-screen Show (4:3)</PresentationFormat>
  <Paragraphs>171</Paragraphs>
  <Slides>16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Foo</dc:creator>
  <cp:lastModifiedBy>Barbara Duffy</cp:lastModifiedBy>
  <cp:revision>74</cp:revision>
  <dcterms:created xsi:type="dcterms:W3CDTF">2014-09-19T20:26:45Z</dcterms:created>
  <dcterms:modified xsi:type="dcterms:W3CDTF">2014-09-19T20:31:35Z</dcterms:modified>
</cp:coreProperties>
</file>